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Libre Baskerville"/>
      <p:regular r:id="rId14"/>
    </p:embeddedFon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2370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IBM Data Science Capstone Project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561517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SpaceX Falcon 9 Landing Prediction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793790" y="5570815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comprehensive machine learning analysis to forecast booster landing success and optimize mission planning.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300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239328"/>
            <a:ext cx="695563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capstone project tackles one of the most critical challenges in modern spaceflight economics: predicting the success of SpaceX Falcon 9 first-stage booster landings. By successfully recovering and reusing boosters, SpaceX has revolutionized launch economics, reducing costs by up to 30% compared to expendable rockets.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4005620"/>
            <a:ext cx="695563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analysis leverages comprehensive mission data to build predictive models that determine landing outcomes based on pre-flight parameters. This capability has significant implications for mission planning, risk assessment, and competitive cost analysis in the commercial space industry.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8241149" y="2283976"/>
            <a:ext cx="5602962" cy="2031683"/>
          </a:xfrm>
          <a:prstGeom prst="roundRect">
            <a:avLst>
              <a:gd name="adj" fmla="val 41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447127" y="248995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B88E23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10838" y="2653546"/>
            <a:ext cx="267891" cy="26789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447127" y="328362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Primary Goal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447127" y="3792141"/>
            <a:ext cx="519100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 landing success from mission parameters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8241149" y="4514017"/>
            <a:ext cx="5602962" cy="2349222"/>
          </a:xfrm>
          <a:prstGeom prst="roundRect">
            <a:avLst>
              <a:gd name="adj" fmla="val 35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8447127" y="4719995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B88E23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10838" y="4883587"/>
            <a:ext cx="267891" cy="26789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447127" y="55136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 Stack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8447127" y="6022181"/>
            <a:ext cx="519100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Python, Pandas, NumPy, Scikit-Learn, Matplotlib, Seaborn, Jupyter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8390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50163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4815959"/>
            <a:ext cx="421528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4960858"/>
            <a:ext cx="37798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Comprehensive Data Analysis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5390078"/>
            <a:ext cx="42152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historical Falcon 9 launch records to identify patterns, correlations, and key factors that influence landing outcomes across different mission profiles and environmental conditions.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207437" y="450163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5207437" y="4815959"/>
            <a:ext cx="421540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5207437" y="4960858"/>
            <a:ext cx="39664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Model Development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207437" y="5390078"/>
            <a:ext cx="4215408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Design, train, and validate multiple machine learning algorithms to achieve robust prediction capabilities, comparing performance metrics to select optimal approaches for deployment scenarios.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9621203" y="4501634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9621203" y="4815959"/>
            <a:ext cx="421528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9621203" y="4960858"/>
            <a:ext cx="404848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Intelligence Extraction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9621203" y="5390078"/>
            <a:ext cx="421528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Translate model insights into actionable recommendations for cost optimization, risk mitigation, and mission planning, quantifying potential savings and reliability improvements for stakeholders.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257" y="365165"/>
            <a:ext cx="5031343" cy="415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&amp; Processing Pipeline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31257" y="1112163"/>
            <a:ext cx="1992273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Acquisition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31257" y="1493877"/>
            <a:ext cx="6622018" cy="63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Mission data was systematically collected through two complementary approaches: direct extraction from the SpaceX REST API for structured telemetry and web scraping techniques for supplementary launch records. This dual-source strategy ensured comprehensive coverage of the Falcon 9 mission history.</a:t>
            </a:r>
            <a:endParaRPr lang="en-US" sz="1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257" y="2280880"/>
            <a:ext cx="6622018" cy="662201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84745" y="1112163"/>
            <a:ext cx="2075617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84745" y="1510546"/>
            <a:ext cx="6622018" cy="848678"/>
          </a:xfrm>
          <a:prstGeom prst="roundRect">
            <a:avLst>
              <a:gd name="adj" fmla="val 862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469505" y="1510546"/>
            <a:ext cx="60960" cy="848678"/>
          </a:xfrm>
          <a:prstGeom prst="roundRect">
            <a:avLst>
              <a:gd name="adj" fmla="val 91511"/>
            </a:avLst>
          </a:prstGeom>
          <a:solidFill>
            <a:srgbClr val="B88E23"/>
          </a:solidFill>
          <a:ln/>
        </p:spPr>
      </p:sp>
      <p:sp>
        <p:nvSpPr>
          <p:cNvPr id="9" name="Text 6"/>
          <p:cNvSpPr/>
          <p:nvPr/>
        </p:nvSpPr>
        <p:spPr>
          <a:xfrm>
            <a:off x="7678460" y="1658541"/>
            <a:ext cx="166020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678460" y="1998702"/>
            <a:ext cx="6280309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Handled missing values, standardized formats, removed duplicates and outliers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7484745" y="2491978"/>
            <a:ext cx="6622018" cy="848678"/>
          </a:xfrm>
          <a:prstGeom prst="roundRect">
            <a:avLst>
              <a:gd name="adj" fmla="val 862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469505" y="2491978"/>
            <a:ext cx="60960" cy="848678"/>
          </a:xfrm>
          <a:prstGeom prst="roundRect">
            <a:avLst>
              <a:gd name="adj" fmla="val 91511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7678460" y="2639973"/>
            <a:ext cx="166020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EDA Insights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678460" y="2980134"/>
            <a:ext cx="6280309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Visualized distributions, correlations, temporal trends</a:t>
            </a:r>
            <a:endParaRPr lang="en-US" sz="1000" dirty="0"/>
          </a:p>
        </p:txBody>
      </p:sp>
      <p:sp>
        <p:nvSpPr>
          <p:cNvPr id="15" name="Shape 12"/>
          <p:cNvSpPr/>
          <p:nvPr/>
        </p:nvSpPr>
        <p:spPr>
          <a:xfrm>
            <a:off x="7484745" y="3473410"/>
            <a:ext cx="6622018" cy="848678"/>
          </a:xfrm>
          <a:prstGeom prst="roundRect">
            <a:avLst>
              <a:gd name="adj" fmla="val 8620"/>
            </a:avLst>
          </a:prstGeom>
          <a:solidFill>
            <a:srgbClr val="FFFDFA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469505" y="3473410"/>
            <a:ext cx="60960" cy="848678"/>
          </a:xfrm>
          <a:prstGeom prst="roundRect">
            <a:avLst>
              <a:gd name="adj" fmla="val 91511"/>
            </a:avLst>
          </a:prstGeom>
          <a:solidFill>
            <a:srgbClr val="B88E23"/>
          </a:solidFill>
          <a:ln/>
        </p:spPr>
      </p:sp>
      <p:sp>
        <p:nvSpPr>
          <p:cNvPr id="17" name="Text 14"/>
          <p:cNvSpPr/>
          <p:nvPr/>
        </p:nvSpPr>
        <p:spPr>
          <a:xfrm>
            <a:off x="7678460" y="3621405"/>
            <a:ext cx="166020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Variables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678460" y="3961567"/>
            <a:ext cx="6280309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Payload Mass, Launch Site, Orbit Type, Booster Version, Flight Number, Grid Fins, Reused Count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544235"/>
            <a:ext cx="7849553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 Model Suite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91647" y="1558528"/>
            <a:ext cx="13047107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 implemented a diverse ensemble of classification algorithms to capture different aspects of the landing prediction problem. Each model brings unique strengths in handling the complex, multi-dimensional feature space of aerospace mission data.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647" y="2414349"/>
            <a:ext cx="3076218" cy="30762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1647" y="5688449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 Regression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91647" y="6116360"/>
            <a:ext cx="3076218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Baseline linear classifier providing interpretable coefficients and probability estimates for landing success.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157" y="2414349"/>
            <a:ext cx="3076337" cy="30763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15157" y="568856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Decision Tree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4115157" y="6116479"/>
            <a:ext cx="3076337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Non-linear model capturing complex feature interactions through hierarchical decision rules.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787" y="2414349"/>
            <a:ext cx="3076337" cy="30763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38787" y="5688568"/>
            <a:ext cx="2638187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K-Nearest Neighbors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7438787" y="6116479"/>
            <a:ext cx="3076337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Instance-based learning leveraging similarity metrics across the feature space for local predictions.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2417" y="2414349"/>
            <a:ext cx="3076337" cy="30763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62417" y="5688568"/>
            <a:ext cx="3076337" cy="618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Support Vector Machine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0762417" y="6425684"/>
            <a:ext cx="3076337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Kernel-based classifier optimizing margin separation for robust generalization on test data.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700"/>
            <a:ext cx="5048488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Performance Summary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793790" y="1453753"/>
            <a:ext cx="5028367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3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87%</a:t>
            </a: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2501622" y="2040493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Peak Accuracy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93790" y="2370892"/>
            <a:ext cx="502836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 model performance on test dataset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793790" y="2899767"/>
            <a:ext cx="5028367" cy="425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3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0.91</a:t>
            </a:r>
            <a:endParaRPr lang="en-US" sz="3350" dirty="0"/>
          </a:p>
        </p:txBody>
      </p:sp>
      <p:sp>
        <p:nvSpPr>
          <p:cNvPr id="7" name="Text 5"/>
          <p:cNvSpPr/>
          <p:nvPr/>
        </p:nvSpPr>
        <p:spPr>
          <a:xfrm>
            <a:off x="2501622" y="348650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F1 Score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93790" y="3816906"/>
            <a:ext cx="5028367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Balanced precision-recall metric</a:t>
            </a:r>
            <a:endParaRPr lang="en-US" sz="10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68378"/>
            <a:ext cx="3268385" cy="326838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6144339" y="1373267"/>
            <a:ext cx="2297668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Critical Success Factors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144339" y="1744028"/>
            <a:ext cx="7699772" cy="412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importance analysis revealed three dominant predictors that consistently drove landing outcomes across all model architectures. These variables emerged as the primary levers for mission planning optimization.</a:t>
            </a:r>
            <a:endParaRPr lang="en-US" sz="1000" dirty="0"/>
          </a:p>
        </p:txBody>
      </p:sp>
      <p:sp>
        <p:nvSpPr>
          <p:cNvPr id="12" name="Shape 9"/>
          <p:cNvSpPr/>
          <p:nvPr/>
        </p:nvSpPr>
        <p:spPr>
          <a:xfrm>
            <a:off x="6144339" y="2301954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192619" y="2326065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563439" y="2346246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Booster Version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6563439" y="2676644"/>
            <a:ext cx="3350181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 5 boosters demonstrated significantly higher landing success rates due to enhanced control systems and structural reinforcements.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10074831" y="2301954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123110" y="2326065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10493931" y="2346246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Payload Mass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0493931" y="2676644"/>
            <a:ext cx="3350181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Heavier payloads correlated with reduced landing probability, reflecting fuel budget constraints for deceleration maneuvers.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6144339" y="3554016"/>
            <a:ext cx="290155" cy="290155"/>
          </a:xfrm>
          <a:prstGeom prst="roundRect">
            <a:avLst>
              <a:gd name="adj" fmla="val 1867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192619" y="3578126"/>
            <a:ext cx="19347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500" dirty="0"/>
          </a:p>
        </p:txBody>
      </p:sp>
      <p:sp>
        <p:nvSpPr>
          <p:cNvPr id="22" name="Text 19"/>
          <p:cNvSpPr/>
          <p:nvPr/>
        </p:nvSpPr>
        <p:spPr>
          <a:xfrm>
            <a:off x="6563439" y="3598307"/>
            <a:ext cx="1612583" cy="201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Launch Site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6563439" y="3928705"/>
            <a:ext cx="7280672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location influenced success through proximity to recovery zones and prevailing atmospheric conditions.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546497"/>
            <a:ext cx="7160419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92361" y="1462683"/>
            <a:ext cx="3680579" cy="3058239"/>
          </a:xfrm>
          <a:prstGeom prst="roundRect">
            <a:avLst>
              <a:gd name="adj" fmla="val 27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982" y="1668304"/>
            <a:ext cx="278820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Payload Optimization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97982" y="2096691"/>
            <a:ext cx="3269337" cy="22186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 payload mass thresholds for high-confidence landing predictions. Consider splitting heavy payloads across multiple launches to maximize recovery probability and lifecycle cost efficiency.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0941" y="1462683"/>
            <a:ext cx="3680698" cy="3058239"/>
          </a:xfrm>
          <a:prstGeom prst="roundRect">
            <a:avLst>
              <a:gd name="adj" fmla="val 27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76562" y="1668304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Fleet Prioritization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76562" y="2096691"/>
            <a:ext cx="3269456" cy="1901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Preferentially allocate Block 5 and newer booster versions to missions where recovery is critical. Retire older variants to expendable trajectories for maximum value extraction.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92361" y="4718923"/>
            <a:ext cx="7559278" cy="1790462"/>
          </a:xfrm>
          <a:prstGeom prst="roundRect">
            <a:avLst>
              <a:gd name="adj" fmla="val 464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97982" y="4924544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Enhancement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97982" y="5352931"/>
            <a:ext cx="7148036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telemetry collection to include atmospheric conditions, real-time trajectory deviations, and subsystem health metrics for next-generation model refinement and accuracy gains.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92361" y="6732151"/>
            <a:ext cx="7559278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Implementation of these data-driven insights can further reduce launch costs, increase mission reliability, and strengthen competitive positioning in the commercial space market.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2025-12-09T02:30:42Z</dcterms:created>
  <dcterms:modified xsi:type="dcterms:W3CDTF">2025-12-09T02:30:42Z</dcterms:modified>
</cp:coreProperties>
</file>